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81" r:id="rId2"/>
    <p:sldId id="256" r:id="rId3"/>
    <p:sldId id="282" r:id="rId4"/>
    <p:sldId id="259" r:id="rId5"/>
    <p:sldId id="258" r:id="rId6"/>
    <p:sldId id="257" r:id="rId7"/>
    <p:sldId id="260" r:id="rId8"/>
    <p:sldId id="261" r:id="rId9"/>
    <p:sldId id="262" r:id="rId10"/>
    <p:sldId id="263" r:id="rId11"/>
    <p:sldId id="283" r:id="rId12"/>
    <p:sldId id="264" r:id="rId13"/>
    <p:sldId id="267" r:id="rId14"/>
    <p:sldId id="284" r:id="rId15"/>
    <p:sldId id="266" r:id="rId16"/>
    <p:sldId id="269" r:id="rId17"/>
    <p:sldId id="271" r:id="rId18"/>
    <p:sldId id="272" r:id="rId19"/>
    <p:sldId id="275" r:id="rId20"/>
    <p:sldId id="276" r:id="rId21"/>
    <p:sldId id="277" r:id="rId22"/>
    <p:sldId id="278" r:id="rId23"/>
    <p:sldId id="279" r:id="rId24"/>
    <p:sldId id="280" r:id="rId25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סגנון ביניים 2 - הדגשה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סגנון ביניים 2 - הדגשה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971" autoAdjust="0"/>
    <p:restoredTop sz="94660"/>
  </p:normalViewPr>
  <p:slideViewPr>
    <p:cSldViewPr snapToGrid="0">
      <p:cViewPr varScale="1">
        <p:scale>
          <a:sx n="74" d="100"/>
          <a:sy n="74" d="100"/>
        </p:scale>
        <p:origin x="53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715E-2ED7-405B-8C55-3BA6663C345F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68313-5A26-43A4-8FDA-EB4FFE05CAD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00660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715E-2ED7-405B-8C55-3BA6663C345F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68313-5A26-43A4-8FDA-EB4FFE05CAD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16420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715E-2ED7-405B-8C55-3BA6663C345F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68313-5A26-43A4-8FDA-EB4FFE05CAD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54528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715E-2ED7-405B-8C55-3BA6663C345F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68313-5A26-43A4-8FDA-EB4FFE05CAD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97168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715E-2ED7-405B-8C55-3BA6663C345F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68313-5A26-43A4-8FDA-EB4FFE05CAD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72222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715E-2ED7-405B-8C55-3BA6663C345F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68313-5A26-43A4-8FDA-EB4FFE05CAD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27704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715E-2ED7-405B-8C55-3BA6663C345F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68313-5A26-43A4-8FDA-EB4FFE05CAD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27811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715E-2ED7-405B-8C55-3BA6663C345F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68313-5A26-43A4-8FDA-EB4FFE05CAD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85147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715E-2ED7-405B-8C55-3BA6663C345F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68313-5A26-43A4-8FDA-EB4FFE05CAD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38017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715E-2ED7-405B-8C55-3BA6663C345F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68313-5A26-43A4-8FDA-EB4FFE05CAD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54256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715E-2ED7-405B-8C55-3BA6663C345F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68313-5A26-43A4-8FDA-EB4FFE05CAD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38092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6715E-2ED7-405B-8C55-3BA6663C345F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68313-5A26-43A4-8FDA-EB4FFE05CAD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0519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JO" b="1" dirty="0" smtClean="0"/>
              <a:t>مدرسة البيان الابتدائية السيد </a:t>
            </a:r>
            <a:endParaRPr lang="he-IL" b="1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ar-JO" sz="44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المعلمة : الجوابرة ولاء </a:t>
            </a:r>
          </a:p>
          <a:p>
            <a:pPr marL="0" indent="0" algn="ctr">
              <a:buNone/>
            </a:pPr>
            <a:r>
              <a:rPr lang="ar-JO" sz="44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الصف الثاني ج </a:t>
            </a:r>
            <a:endParaRPr lang="ar-JO" sz="4400" b="1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4728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اقرأ الكلمات الجديدة 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ar-JO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ar-JO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ar-JO" b="1" dirty="0" smtClean="0"/>
          </a:p>
          <a:p>
            <a:pPr marL="0" indent="0" algn="ctr">
              <a:buNone/>
            </a:pPr>
            <a:endParaRPr lang="ar-JO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he-IL" dirty="0"/>
          </a:p>
        </p:txBody>
      </p:sp>
      <p:sp>
        <p:nvSpPr>
          <p:cNvPr id="4" name="מלבן 3"/>
          <p:cNvSpPr/>
          <p:nvPr/>
        </p:nvSpPr>
        <p:spPr>
          <a:xfrm>
            <a:off x="4564233" y="1690688"/>
            <a:ext cx="3017237" cy="47089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60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الْبُيوت</a:t>
            </a:r>
            <a:r>
              <a:rPr lang="ar-SA" sz="6000" b="1" dirty="0" smtClean="0">
                <a:latin typeface="Simplified Arabic" pitchFamily="18" charset="-78"/>
                <a:cs typeface="Simplified Arabic" pitchFamily="18" charset="-78"/>
              </a:rPr>
              <a:t>َ</a:t>
            </a:r>
            <a:endParaRPr lang="ar-JO" sz="6000" b="1" dirty="0" smtClean="0">
              <a:latin typeface="Simplified Arabic" pitchFamily="18" charset="-78"/>
              <a:cs typeface="Simplified Arabic" pitchFamily="18" charset="-78"/>
            </a:endParaRPr>
          </a:p>
          <a:p>
            <a:r>
              <a:rPr lang="ar-SA" sz="6000" b="1" dirty="0"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6000" b="1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الْحَيَواناتِ</a:t>
            </a:r>
            <a:r>
              <a:rPr lang="ar-SA" sz="6000" b="1" dirty="0">
                <a:latin typeface="Simplified Arabic" pitchFamily="18" charset="-78"/>
                <a:cs typeface="Simplified Arabic" pitchFamily="18" charset="-78"/>
              </a:rPr>
              <a:t> </a:t>
            </a:r>
            <a:endParaRPr lang="ar-JO" sz="6000" b="1" dirty="0" smtClean="0">
              <a:latin typeface="Simplified Arabic" pitchFamily="18" charset="-78"/>
              <a:cs typeface="Simplified Arabic" pitchFamily="18" charset="-78"/>
            </a:endParaRPr>
          </a:p>
          <a:p>
            <a:r>
              <a:rPr lang="ar-SA" sz="6000" b="1" dirty="0" smtClean="0">
                <a:solidFill>
                  <a:srgbClr val="FF0000"/>
                </a:solidFill>
                <a:latin typeface="Perpetua" panose="02020502060401020303" pitchFamily="18" charset="0"/>
                <a:cs typeface="Times New Roman" pitchFamily="18" charset="0"/>
              </a:rPr>
              <a:t>بُيوتُ </a:t>
            </a:r>
            <a:r>
              <a:rPr lang="ar-SA" sz="6000" b="1" dirty="0">
                <a:solidFill>
                  <a:srgbClr val="FF0000"/>
                </a:solidFill>
                <a:latin typeface="Perpetua" panose="02020502060401020303" pitchFamily="18" charset="0"/>
                <a:cs typeface="Times New Roman" pitchFamily="18" charset="0"/>
              </a:rPr>
              <a:t>الطّينِ</a:t>
            </a:r>
            <a:endParaRPr lang="ar-JO" sz="6000" b="1" dirty="0">
              <a:solidFill>
                <a:srgbClr val="FF0000"/>
              </a:solidFill>
            </a:endParaRPr>
          </a:p>
          <a:p>
            <a:r>
              <a:rPr lang="he-IL" altLang="he-IL" sz="6000" b="1" dirty="0">
                <a:solidFill>
                  <a:srgbClr val="0D0D0D"/>
                </a:solidFill>
              </a:rPr>
              <a:t> </a:t>
            </a:r>
            <a:r>
              <a:rPr lang="ar-SA" altLang="he-IL" sz="6000" b="1" dirty="0">
                <a:solidFill>
                  <a:srgbClr val="FF0000"/>
                </a:solidFill>
                <a:ea typeface="Majalla UI"/>
              </a:rPr>
              <a:t>الخيمة</a:t>
            </a:r>
            <a:r>
              <a:rPr lang="ar-SA" altLang="he-IL" sz="6000" b="1" dirty="0">
                <a:solidFill>
                  <a:srgbClr val="0D0D0D"/>
                </a:solidFill>
                <a:ea typeface="Majalla UI"/>
              </a:rPr>
              <a:t> </a:t>
            </a:r>
            <a:endParaRPr lang="ar-JO" sz="6000" b="1" dirty="0" smtClean="0">
              <a:latin typeface="Simplified Arabic" pitchFamily="18" charset="-78"/>
              <a:cs typeface="Simplified Arabic" pitchFamily="18" charset="-78"/>
            </a:endParaRPr>
          </a:p>
          <a:p>
            <a:endParaRPr lang="he-IL" sz="6000" dirty="0"/>
          </a:p>
        </p:txBody>
      </p:sp>
    </p:spTree>
    <p:extLst>
      <p:ext uri="{BB962C8B-B14F-4D97-AF65-F5344CB8AC3E}">
        <p14:creationId xmlns:p14="http://schemas.microsoft.com/office/powerpoint/2010/main" val="157463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e-IL" altLang="he-IL" b="1" dirty="0">
                <a:solidFill>
                  <a:srgbClr val="0D0D0D"/>
                </a:solidFill>
              </a:rPr>
              <a:t> </a:t>
            </a:r>
            <a:r>
              <a:rPr lang="ar-SA" altLang="he-IL" sz="16600" b="1" dirty="0">
                <a:solidFill>
                  <a:srgbClr val="FF0000"/>
                </a:solidFill>
                <a:ea typeface="Majalla UI"/>
              </a:rPr>
              <a:t>الخيمة</a:t>
            </a:r>
            <a:r>
              <a:rPr lang="ar-SA" altLang="he-IL" b="1" dirty="0">
                <a:solidFill>
                  <a:srgbClr val="0D0D0D"/>
                </a:solidFill>
                <a:ea typeface="Majalla UI"/>
              </a:rPr>
              <a:t> </a:t>
            </a:r>
            <a:endParaRPr lang="he-IL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181438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233985" y="3387344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he-IL" altLang="he-IL" sz="9600" b="1" dirty="0">
                <a:solidFill>
                  <a:srgbClr val="0D0D0D"/>
                </a:solidFill>
              </a:rPr>
              <a:t> </a:t>
            </a:r>
            <a:r>
              <a:rPr lang="ar-SA" altLang="he-IL" sz="9600" b="1" dirty="0" smtClean="0">
                <a:solidFill>
                  <a:srgbClr val="0D0D0D"/>
                </a:solidFill>
                <a:ea typeface="Majalla UI"/>
              </a:rPr>
              <a:t> </a:t>
            </a:r>
            <a:endParaRPr lang="he-IL" sz="13800" dirty="0"/>
          </a:p>
        </p:txBody>
      </p:sp>
      <p:pic>
        <p:nvPicPr>
          <p:cNvPr id="5" name="Picture 4" descr="http://farm3.static.flickr.com/2182/2536712575_0ab3c9472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44" y="914400"/>
            <a:ext cx="4744684" cy="356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מלבן 5"/>
          <p:cNvSpPr/>
          <p:nvPr/>
        </p:nvSpPr>
        <p:spPr>
          <a:xfrm>
            <a:off x="5743978" y="1404333"/>
            <a:ext cx="3721994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altLang="he-IL" sz="11500" b="1" dirty="0">
                <a:solidFill>
                  <a:srgbClr val="FF0000"/>
                </a:solidFill>
                <a:ea typeface="Majalla UI"/>
              </a:rPr>
              <a:t>الخيمة</a:t>
            </a:r>
            <a:endParaRPr lang="he-IL" sz="2000" dirty="0"/>
          </a:p>
        </p:txBody>
      </p:sp>
    </p:spTree>
    <p:extLst>
      <p:ext uri="{BB962C8B-B14F-4D97-AF65-F5344CB8AC3E}">
        <p14:creationId xmlns:p14="http://schemas.microsoft.com/office/powerpoint/2010/main" val="437884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اقرأ الكلمات الجديدة 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ar-JO" sz="4000" b="1" dirty="0" smtClean="0">
                <a:solidFill>
                  <a:srgbClr val="FF0000"/>
                </a:solidFill>
              </a:rPr>
              <a:t>البيوت</a:t>
            </a:r>
          </a:p>
          <a:p>
            <a:pPr marL="0" indent="0" algn="ctr">
              <a:buNone/>
            </a:pPr>
            <a:r>
              <a:rPr lang="ar-SA" sz="4000" b="1" u="sng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الْحَيَواناتِ</a:t>
            </a:r>
            <a:endParaRPr lang="ar-JO" sz="4000" b="1" u="sng" dirty="0" smtClean="0">
              <a:solidFill>
                <a:srgbClr val="FF00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0" indent="0" algn="ctr">
              <a:buNone/>
            </a:pPr>
            <a:r>
              <a:rPr lang="ar-SA" sz="4000" b="1" dirty="0">
                <a:solidFill>
                  <a:srgbClr val="FF0000"/>
                </a:solidFill>
                <a:latin typeface="Perpetua" panose="02020502060401020303" pitchFamily="18" charset="0"/>
                <a:cs typeface="Times New Roman" pitchFamily="18" charset="0"/>
              </a:rPr>
              <a:t>بُيوتُ الطّينِ</a:t>
            </a:r>
            <a:endParaRPr lang="ar-JO" sz="40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ar-SA" altLang="he-IL" sz="4000" b="1" dirty="0" smtClean="0">
                <a:solidFill>
                  <a:srgbClr val="FF0000"/>
                </a:solidFill>
                <a:ea typeface="Majalla UI"/>
              </a:rPr>
              <a:t>الخيمة</a:t>
            </a:r>
            <a:endParaRPr lang="ar-JO" altLang="he-IL" sz="4000" b="1" dirty="0" smtClean="0">
              <a:solidFill>
                <a:srgbClr val="FF0000"/>
              </a:solidFill>
              <a:ea typeface="Majalla UI"/>
            </a:endParaRPr>
          </a:p>
          <a:p>
            <a:pPr marL="0" indent="0" algn="ctr">
              <a:buNone/>
            </a:pPr>
            <a:r>
              <a:rPr lang="ar-SA" sz="4000" b="1" u="sng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بَيْتُ</a:t>
            </a:r>
            <a:r>
              <a:rPr lang="ar-JO" sz="4000" b="1" u="sng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4000" b="1" u="sng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الأسْكيمو "</a:t>
            </a:r>
            <a:r>
              <a:rPr lang="ar-SA" sz="4000" b="1" u="sng" dirty="0" err="1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إيجْلو</a:t>
            </a:r>
            <a:r>
              <a:rPr lang="ar-SA" sz="4000" b="1" u="sng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".</a:t>
            </a:r>
            <a:endParaRPr lang="ar-SA" sz="4000" b="1" u="sng" dirty="0">
              <a:solidFill>
                <a:srgbClr val="FF0000"/>
              </a:solidFill>
              <a:latin typeface="Arial" pitchFamily="34" charset="0"/>
            </a:endParaRPr>
          </a:p>
          <a:p>
            <a:pPr marL="0" indent="0" algn="ctr">
              <a:buNone/>
            </a:pPr>
            <a:endParaRPr lang="ar-JO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ar-JO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ar-JO" b="1" dirty="0" smtClean="0"/>
          </a:p>
          <a:p>
            <a:pPr marL="0" indent="0" algn="ctr">
              <a:buNone/>
            </a:pPr>
            <a:endParaRPr lang="ar-JO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50309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/>
          <p:cNvSpPr/>
          <p:nvPr/>
        </p:nvSpPr>
        <p:spPr>
          <a:xfrm>
            <a:off x="3820376" y="2309505"/>
            <a:ext cx="45512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800" b="1" u="sng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بَيْتُ</a:t>
            </a:r>
            <a:r>
              <a:rPr lang="ar-JO" sz="4800" b="1" u="sng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4800" b="1" u="sng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الأسْكيمو "</a:t>
            </a:r>
            <a:r>
              <a:rPr lang="ar-SA" sz="4800" b="1" u="sng" dirty="0" err="1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إيجْلو</a:t>
            </a:r>
            <a:r>
              <a:rPr lang="ar-SA" sz="4800" b="1" u="sng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".</a:t>
            </a:r>
            <a:endParaRPr lang="ar-SA" sz="4800" b="1" u="sng" dirty="0">
              <a:solidFill>
                <a:srgbClr val="FF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8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233985" y="3387344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ar-SA" sz="5400" b="1" u="sng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بَيْتُ</a:t>
            </a:r>
            <a:r>
              <a:rPr lang="ar-JO" sz="5400" b="1" u="sng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5400" b="1" u="sng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الأسْكيمو "</a:t>
            </a:r>
            <a:r>
              <a:rPr lang="ar-SA" sz="5400" b="1" u="sng" dirty="0" err="1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إيجْلو</a:t>
            </a:r>
            <a:r>
              <a:rPr lang="ar-SA" sz="5400" b="1" u="sng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".</a:t>
            </a:r>
            <a:r>
              <a:rPr lang="ar-SA" sz="5400" b="1" u="sng" dirty="0">
                <a:solidFill>
                  <a:srgbClr val="FF0000"/>
                </a:solidFill>
                <a:latin typeface="Arial" pitchFamily="34" charset="0"/>
              </a:rPr>
              <a:t/>
            </a:r>
            <a:br>
              <a:rPr lang="ar-SA" sz="5400" b="1" u="sng" dirty="0">
                <a:solidFill>
                  <a:srgbClr val="FF0000"/>
                </a:solidFill>
                <a:latin typeface="Arial" pitchFamily="34" charset="0"/>
              </a:rPr>
            </a:br>
            <a:endParaRPr lang="he-IL" sz="6600" dirty="0"/>
          </a:p>
        </p:txBody>
      </p:sp>
      <p:pic>
        <p:nvPicPr>
          <p:cNvPr id="6" name="Picture 2" descr="http://awamrgulf.com/vb/imgcache/2/116alsh3e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005330" cy="421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9894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07976" y="1214651"/>
            <a:ext cx="581394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4800" dirty="0" smtClean="0">
                <a:solidFill>
                  <a:srgbClr val="FF0000"/>
                </a:solidFill>
              </a:rPr>
              <a:t>لماذا يبني الناس البيوت ؟</a:t>
            </a:r>
            <a:endParaRPr lang="he-IL" sz="4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35522" y="2292824"/>
            <a:ext cx="5882185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ar-JO" sz="3600" dirty="0" smtClean="0">
                <a:hlinkClick r:id="rId2" action="ppaction://hlinksldjump"/>
              </a:rPr>
              <a:t>لكي يحموا انفسهم.</a:t>
            </a:r>
            <a:endParaRPr lang="ar-JO" sz="3600" dirty="0" smtClean="0"/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ar-JO" sz="3600" dirty="0" smtClean="0">
                <a:hlinkClick r:id="rId3" action="ppaction://hlinksldjump"/>
              </a:rPr>
              <a:t>لكي يلعبوا .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42945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411405" y="1841097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-JO" sz="7200" dirty="0" smtClean="0"/>
              <a:t>إجابة صحيحة </a:t>
            </a:r>
            <a:endParaRPr lang="he-IL" sz="7200" dirty="0"/>
          </a:p>
        </p:txBody>
      </p:sp>
      <p:sp>
        <p:nvSpPr>
          <p:cNvPr id="4" name="מלבן מעוגל 3"/>
          <p:cNvSpPr/>
          <p:nvPr/>
        </p:nvSpPr>
        <p:spPr>
          <a:xfrm>
            <a:off x="1411405" y="1839746"/>
            <a:ext cx="9962866" cy="1173708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pic>
        <p:nvPicPr>
          <p:cNvPr id="6" name="תמונה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0405" y="1655734"/>
            <a:ext cx="1763153" cy="2017984"/>
          </a:xfrm>
          <a:prstGeom prst="rect">
            <a:avLst/>
          </a:prstGeom>
        </p:spPr>
      </p:pic>
      <p:pic>
        <p:nvPicPr>
          <p:cNvPr id="7" name="أنت حقاً ذكي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536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9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411405" y="1841097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-JO" sz="7200" dirty="0" smtClean="0"/>
              <a:t>إجابة خاطئة حاول مره أخرى </a:t>
            </a:r>
            <a:endParaRPr lang="he-IL" sz="7200" dirty="0"/>
          </a:p>
        </p:txBody>
      </p:sp>
      <p:sp>
        <p:nvSpPr>
          <p:cNvPr id="4" name="מלבן מעוגל 3"/>
          <p:cNvSpPr/>
          <p:nvPr/>
        </p:nvSpPr>
        <p:spPr>
          <a:xfrm>
            <a:off x="1411405" y="1839746"/>
            <a:ext cx="9962866" cy="1173708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pic>
        <p:nvPicPr>
          <p:cNvPr id="2" name="תמונה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07" y="1534806"/>
            <a:ext cx="1950064" cy="2041473"/>
          </a:xfrm>
          <a:prstGeom prst="rect">
            <a:avLst/>
          </a:prstGeom>
        </p:spPr>
      </p:pic>
      <p:pic>
        <p:nvPicPr>
          <p:cNvPr id="5" name="إجابه خآآطئه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738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47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 dirty="0"/>
          </a:p>
        </p:txBody>
      </p:sp>
      <p:graphicFrame>
        <p:nvGraphicFramePr>
          <p:cNvPr id="4" name="מציין מיקום תוכן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4124019"/>
              </p:ext>
            </p:extLst>
          </p:nvPr>
        </p:nvGraphicFramePr>
        <p:xfrm>
          <a:off x="838200" y="1825625"/>
          <a:ext cx="10515600" cy="2865120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533003463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1820501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JO" sz="3200" dirty="0" smtClean="0"/>
                        <a:t>الكلمة</a:t>
                      </a:r>
                      <a:r>
                        <a:rPr lang="ar-JO" sz="3200" baseline="0" dirty="0" smtClean="0"/>
                        <a:t> </a:t>
                      </a:r>
                      <a:endParaRPr lang="he-IL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3200" dirty="0" smtClean="0"/>
                        <a:t>عدد </a:t>
                      </a:r>
                      <a:r>
                        <a:rPr lang="ar-JO" sz="3200" baseline="0" dirty="0" smtClean="0"/>
                        <a:t> الحروف </a:t>
                      </a:r>
                      <a:endParaRPr lang="he-IL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83306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يَبْني</a:t>
                      </a:r>
                      <a:endParaRPr lang="he-I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b="1" dirty="0" smtClean="0"/>
                        <a:t>4</a:t>
                      </a:r>
                      <a:endParaRPr lang="he-IL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22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الضّارَّةِ </a:t>
                      </a:r>
                      <a:endParaRPr lang="he-I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71280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الطّوبِ</a:t>
                      </a:r>
                      <a:endParaRPr lang="he-IL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5387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altLang="he-IL" sz="2400" b="1" dirty="0" smtClean="0">
                          <a:solidFill>
                            <a:srgbClr val="0D0D0D"/>
                          </a:solidFill>
                          <a:ea typeface="Majalla UI"/>
                        </a:rPr>
                        <a:t>الْبَيْتِ</a:t>
                      </a:r>
                      <a:endParaRPr lang="he-I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636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he-I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95722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452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185738"/>
            <a:ext cx="9144000" cy="65151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JO" dirty="0" smtClean="0"/>
              <a:t> </a:t>
            </a:r>
          </a:p>
          <a:p>
            <a:r>
              <a:rPr lang="ar-JO" sz="5400" b="1" dirty="0" smtClean="0">
                <a:solidFill>
                  <a:schemeClr val="accent1">
                    <a:lumMod val="75000"/>
                  </a:schemeClr>
                </a:solidFill>
              </a:rPr>
              <a:t>البيوت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739900" y="1425644"/>
            <a:ext cx="8712200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ar-SA" sz="3200" b="1" dirty="0">
                <a:latin typeface="Simplified Arabic" pitchFamily="18" charset="-78"/>
                <a:cs typeface="Simplified Arabic" pitchFamily="18" charset="-78"/>
              </a:rPr>
              <a:t>يَبْني النّاسُ </a:t>
            </a:r>
            <a:r>
              <a:rPr lang="ar-SA" sz="3200" b="1" u="sng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الْبُيوت</a:t>
            </a:r>
            <a:r>
              <a:rPr lang="ar-SA" sz="3200" b="1" dirty="0">
                <a:latin typeface="Simplified Arabic" pitchFamily="18" charset="-78"/>
                <a:cs typeface="Simplified Arabic" pitchFamily="18" charset="-78"/>
              </a:rPr>
              <a:t>َ لِكَيْ يَحْموا أَنْفُسَهُمْ مِنَ الْحَرِّ وَالْبَرْدِ، وَالرِّياحِ وَالأَمْطارِ، وَمِنَ </a:t>
            </a:r>
            <a:r>
              <a:rPr lang="ar-SA" sz="3200" b="1" u="sng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الْحَيَواناتِ</a:t>
            </a:r>
            <a:r>
              <a:rPr lang="ar-SA" sz="3200" b="1" dirty="0">
                <a:latin typeface="Simplified Arabic" pitchFamily="18" charset="-78"/>
                <a:cs typeface="Simplified Arabic" pitchFamily="18" charset="-78"/>
              </a:rPr>
              <a:t> </a:t>
            </a:r>
            <a:br>
              <a:rPr lang="ar-SA" sz="3200" b="1" dirty="0">
                <a:latin typeface="Simplified Arabic" pitchFamily="18" charset="-78"/>
                <a:cs typeface="Simplified Arabic" pitchFamily="18" charset="-78"/>
              </a:rPr>
            </a:br>
            <a:r>
              <a:rPr lang="ar-SA" sz="3200" b="1" dirty="0">
                <a:latin typeface="Simplified Arabic" pitchFamily="18" charset="-78"/>
                <a:cs typeface="Simplified Arabic" pitchFamily="18" charset="-78"/>
              </a:rPr>
              <a:t>الضّارَّةِ أَيْضًا. مُعْظَمُ الْبُيوتِ في إسْرائيلَ مَبْنِيَّةٌ </a:t>
            </a:r>
            <a:br>
              <a:rPr lang="ar-SA" sz="3200" b="1" dirty="0">
                <a:latin typeface="Simplified Arabic" pitchFamily="18" charset="-78"/>
                <a:cs typeface="Simplified Arabic" pitchFamily="18" charset="-78"/>
              </a:rPr>
            </a:br>
            <a:r>
              <a:rPr lang="ar-SA" sz="3200" b="1" dirty="0">
                <a:latin typeface="Simplified Arabic" pitchFamily="18" charset="-78"/>
                <a:cs typeface="Simplified Arabic" pitchFamily="18" charset="-78"/>
              </a:rPr>
              <a:t>مِنَ الطّوبِ أَوِ الْباطونِ أَوِ الْحِجارَةِ، وَلكِنْ في </a:t>
            </a:r>
            <a:br>
              <a:rPr lang="ar-SA" sz="3200" b="1" dirty="0">
                <a:latin typeface="Simplified Arabic" pitchFamily="18" charset="-78"/>
                <a:cs typeface="Simplified Arabic" pitchFamily="18" charset="-78"/>
              </a:rPr>
            </a:br>
            <a:r>
              <a:rPr lang="ar-SA" sz="3200" b="1" dirty="0">
                <a:latin typeface="Simplified Arabic" pitchFamily="18" charset="-78"/>
                <a:cs typeface="Simplified Arabic" pitchFamily="18" charset="-78"/>
              </a:rPr>
              <a:t>الْعالَمِ توجَدُ بُيوتٌ مَبْنِيَّةٌ مِنْ مَوادَّ أُخْرى</a:t>
            </a:r>
            <a:r>
              <a:rPr lang="ar-SA" sz="3200" b="1" dirty="0" smtClean="0">
                <a:latin typeface="Simplified Arabic" pitchFamily="18" charset="-78"/>
                <a:cs typeface="Simplified Arabic" pitchFamily="18" charset="-78"/>
              </a:rPr>
              <a:t>.</a:t>
            </a:r>
            <a:endParaRPr lang="ar-JO" sz="3200" b="1" dirty="0" smtClean="0">
              <a:latin typeface="Simplified Arabic" pitchFamily="18" charset="-78"/>
              <a:cs typeface="Simplified Arabic" pitchFamily="18" charset="-78"/>
            </a:endParaRPr>
          </a:p>
          <a:p>
            <a:pPr>
              <a:defRPr/>
            </a:pPr>
            <a:endParaRPr lang="ar-JO" sz="3200" b="1" dirty="0" smtClean="0">
              <a:latin typeface="Simplified Arabic" pitchFamily="18" charset="-78"/>
              <a:cs typeface="Simplified Arabic" pitchFamily="18" charset="-78"/>
            </a:endParaRPr>
          </a:p>
          <a:p>
            <a:pPr>
              <a:defRPr/>
            </a:pPr>
            <a:endParaRPr lang="ar-SA" sz="3200" b="1" dirty="0">
              <a:latin typeface="Arial" pitchFamily="34" charset="0"/>
            </a:endParaRPr>
          </a:p>
        </p:txBody>
      </p:sp>
      <p:sp>
        <p:nvSpPr>
          <p:cNvPr id="7" name="מלבן 6"/>
          <p:cNvSpPr>
            <a:spLocks noChangeArrowheads="1"/>
          </p:cNvSpPr>
          <p:nvPr/>
        </p:nvSpPr>
        <p:spPr bwMode="auto">
          <a:xfrm>
            <a:off x="1739900" y="3932930"/>
            <a:ext cx="868997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sz="3200" b="1" dirty="0">
                <a:solidFill>
                  <a:prstClr val="black">
                    <a:lumMod val="95000"/>
                    <a:lumOff val="5000"/>
                  </a:prstClr>
                </a:solidFill>
                <a:latin typeface="Perpetua" panose="02020502060401020303" pitchFamily="18" charset="0"/>
                <a:cs typeface="Times New Roman" pitchFamily="18" charset="0"/>
              </a:rPr>
              <a:t>في أَماكِنَ كَثيرَةٍ في الْعالَمِ يَبْنونَ الْبُيوتَ مِنَ الطّينِ</a:t>
            </a:r>
            <a:r>
              <a:rPr lang="he-IL" sz="3200" b="1" dirty="0">
                <a:solidFill>
                  <a:prstClr val="black">
                    <a:lumMod val="95000"/>
                    <a:lumOff val="5000"/>
                  </a:prstClr>
                </a:solidFill>
                <a:latin typeface="Perpetua" panose="02020502060401020303" pitchFamily="18" charset="0"/>
                <a:cs typeface="Aharoni" pitchFamily="2" charset="-79"/>
              </a:rPr>
              <a:t>. </a:t>
            </a:r>
            <a:r>
              <a:rPr lang="ar-SA" sz="3200" b="1" dirty="0">
                <a:solidFill>
                  <a:srgbClr val="FF0000"/>
                </a:solidFill>
                <a:latin typeface="Perpetua" panose="02020502060401020303" pitchFamily="18" charset="0"/>
                <a:cs typeface="Times New Roman" pitchFamily="18" charset="0"/>
              </a:rPr>
              <a:t>بُيوتُ الطّينِ </a:t>
            </a:r>
            <a:r>
              <a:rPr lang="ar-SA" sz="3200" b="1" dirty="0">
                <a:solidFill>
                  <a:prstClr val="black">
                    <a:lumMod val="95000"/>
                    <a:lumOff val="5000"/>
                  </a:prstClr>
                </a:solidFill>
                <a:latin typeface="Perpetua" panose="02020502060401020303" pitchFamily="18" charset="0"/>
                <a:cs typeface="Times New Roman" pitchFamily="18" charset="0"/>
              </a:rPr>
              <a:t>تُلائِمُ النّاسَ الَّذينَ يَعيشونَ </a:t>
            </a:r>
            <a:endParaRPr lang="he-IL" sz="3200" b="1" dirty="0">
              <a:solidFill>
                <a:prstClr val="black">
                  <a:lumMod val="95000"/>
                  <a:lumOff val="5000"/>
                </a:prstClr>
              </a:solidFill>
              <a:latin typeface="Perpetua" panose="02020502060401020303" pitchFamily="18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524154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 dirty="0"/>
          </a:p>
        </p:txBody>
      </p:sp>
      <p:graphicFrame>
        <p:nvGraphicFramePr>
          <p:cNvPr id="4" name="מציין מיקום תוכן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9622460"/>
              </p:ext>
            </p:extLst>
          </p:nvPr>
        </p:nvGraphicFramePr>
        <p:xfrm>
          <a:off x="838200" y="1825625"/>
          <a:ext cx="10515600" cy="2865120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533003463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1820501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JO" sz="3200" dirty="0" smtClean="0"/>
                        <a:t>الكلمة</a:t>
                      </a:r>
                      <a:r>
                        <a:rPr lang="ar-JO" sz="3200" baseline="0" dirty="0" smtClean="0"/>
                        <a:t> </a:t>
                      </a:r>
                      <a:endParaRPr lang="he-IL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3200" dirty="0" smtClean="0"/>
                        <a:t>عدد </a:t>
                      </a:r>
                      <a:r>
                        <a:rPr lang="ar-JO" sz="3200" baseline="0" dirty="0" smtClean="0"/>
                        <a:t> المقاطع </a:t>
                      </a:r>
                      <a:endParaRPr lang="he-IL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83306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يَبْني </a:t>
                      </a:r>
                      <a:endParaRPr lang="he-I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b="1" dirty="0" smtClean="0"/>
                        <a:t>2</a:t>
                      </a:r>
                      <a:endParaRPr lang="he-IL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22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توجَدُ</a:t>
                      </a:r>
                      <a:endParaRPr lang="he-I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71280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بُيوت</a:t>
                      </a:r>
                      <a:endParaRPr lang="he-IL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5387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الْجَليد</a:t>
                      </a:r>
                      <a:endParaRPr lang="he-I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636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he-I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95722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908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 dirty="0"/>
          </a:p>
        </p:txBody>
      </p:sp>
      <p:graphicFrame>
        <p:nvGraphicFramePr>
          <p:cNvPr id="4" name="מציין מיקום תוכן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8350356"/>
              </p:ext>
            </p:extLst>
          </p:nvPr>
        </p:nvGraphicFramePr>
        <p:xfrm>
          <a:off x="838200" y="1825625"/>
          <a:ext cx="10515600" cy="2865120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533003463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1820501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JO" sz="3200" dirty="0" smtClean="0"/>
                        <a:t>الكلمة</a:t>
                      </a:r>
                      <a:r>
                        <a:rPr lang="ar-JO" sz="3200" baseline="0" dirty="0" smtClean="0"/>
                        <a:t> </a:t>
                      </a:r>
                      <a:endParaRPr lang="he-IL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3200" dirty="0" smtClean="0"/>
                        <a:t>المقطع</a:t>
                      </a:r>
                      <a:r>
                        <a:rPr lang="ar-JO" sz="3200" baseline="0" dirty="0" smtClean="0"/>
                        <a:t> ألأول</a:t>
                      </a:r>
                      <a:endParaRPr lang="he-IL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83306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الْعالَمِ</a:t>
                      </a:r>
                      <a:endParaRPr lang="he-I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b="1" dirty="0" smtClean="0"/>
                        <a:t>ال</a:t>
                      </a:r>
                      <a:endParaRPr lang="he-IL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22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توجَدُ</a:t>
                      </a:r>
                      <a:endParaRPr lang="he-I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71280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بُيوت</a:t>
                      </a:r>
                      <a:endParaRPr lang="he-IL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5387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JO" sz="2400" dirty="0" smtClean="0"/>
                        <a:t>يبني</a:t>
                      </a:r>
                      <a:endParaRPr lang="he-I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636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he-I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95722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842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 dirty="0"/>
          </a:p>
        </p:txBody>
      </p:sp>
      <p:graphicFrame>
        <p:nvGraphicFramePr>
          <p:cNvPr id="4" name="מציין מיקום תוכן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5240899"/>
              </p:ext>
            </p:extLst>
          </p:nvPr>
        </p:nvGraphicFramePr>
        <p:xfrm>
          <a:off x="838200" y="1825625"/>
          <a:ext cx="10515600" cy="2778760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533003463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1820501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JO" sz="3200" dirty="0" smtClean="0"/>
                        <a:t>الكلمة</a:t>
                      </a:r>
                      <a:r>
                        <a:rPr lang="ar-JO" sz="3200" baseline="0" dirty="0" smtClean="0"/>
                        <a:t> </a:t>
                      </a:r>
                      <a:endParaRPr lang="he-IL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3200" dirty="0" smtClean="0"/>
                        <a:t>المقطع الاخير</a:t>
                      </a:r>
                      <a:endParaRPr lang="he-IL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83306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الْعالَمِ</a:t>
                      </a:r>
                      <a:endParaRPr lang="he-I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b="1" dirty="0" smtClean="0"/>
                        <a:t>مِ</a:t>
                      </a:r>
                      <a:endParaRPr lang="he-IL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22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توجَدُ</a:t>
                      </a:r>
                      <a:endParaRPr lang="he-I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71280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latin typeface="Simplified Arabic" pitchFamily="18" charset="-78"/>
                          <a:cs typeface="Simplified Arabic" pitchFamily="18" charset="-78"/>
                        </a:rPr>
                        <a:t>بُيوت</a:t>
                      </a:r>
                      <a:endParaRPr lang="he-IL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5387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JO" sz="2400" b="1" dirty="0" smtClean="0"/>
                        <a:t>يَبْني</a:t>
                      </a:r>
                      <a:endParaRPr lang="he-I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636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95722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066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-383274" y="104858"/>
            <a:ext cx="10515600" cy="1325563"/>
          </a:xfrm>
        </p:spPr>
        <p:txBody>
          <a:bodyPr/>
          <a:lstStyle/>
          <a:p>
            <a:r>
              <a:rPr lang="ar-JO" dirty="0" smtClean="0"/>
              <a:t>مد خط بين المفرد والجمع </a:t>
            </a:r>
            <a:endParaRPr lang="he-IL" dirty="0"/>
          </a:p>
        </p:txBody>
      </p:sp>
      <p:sp>
        <p:nvSpPr>
          <p:cNvPr id="4" name="מלבן מעוגל 3"/>
          <p:cNvSpPr/>
          <p:nvPr/>
        </p:nvSpPr>
        <p:spPr>
          <a:xfrm>
            <a:off x="7560860" y="1487606"/>
            <a:ext cx="2988860" cy="1050878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1"/>
                </a:solidFill>
              </a:rPr>
              <a:t>بَيت</a:t>
            </a:r>
            <a:endParaRPr lang="he-IL" b="1" dirty="0">
              <a:solidFill>
                <a:schemeClr val="tx1"/>
              </a:solidFill>
            </a:endParaRPr>
          </a:p>
        </p:txBody>
      </p:sp>
      <p:sp>
        <p:nvSpPr>
          <p:cNvPr id="5" name="מלבן מעוגל 4"/>
          <p:cNvSpPr/>
          <p:nvPr/>
        </p:nvSpPr>
        <p:spPr>
          <a:xfrm>
            <a:off x="7558586" y="4976243"/>
            <a:ext cx="2988860" cy="1050878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5400" b="1" dirty="0" smtClean="0">
                <a:solidFill>
                  <a:schemeClr val="tx1"/>
                </a:solidFill>
              </a:rPr>
              <a:t>جلد</a:t>
            </a:r>
            <a:endParaRPr lang="he-IL" sz="5400" b="1" dirty="0">
              <a:solidFill>
                <a:schemeClr val="tx1"/>
              </a:solidFill>
            </a:endParaRPr>
          </a:p>
        </p:txBody>
      </p:sp>
      <p:sp>
        <p:nvSpPr>
          <p:cNvPr id="6" name="מלבן מעוגל 5"/>
          <p:cNvSpPr/>
          <p:nvPr/>
        </p:nvSpPr>
        <p:spPr>
          <a:xfrm>
            <a:off x="7558586" y="2595669"/>
            <a:ext cx="2988860" cy="1050878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600" b="1" dirty="0" smtClean="0">
                <a:solidFill>
                  <a:schemeClr val="tx1"/>
                </a:solidFill>
              </a:rPr>
              <a:t>خَيْمَة</a:t>
            </a:r>
            <a:endParaRPr lang="he-IL" b="1" dirty="0">
              <a:solidFill>
                <a:schemeClr val="tx1"/>
              </a:solidFill>
            </a:endParaRPr>
          </a:p>
        </p:txBody>
      </p:sp>
      <p:sp>
        <p:nvSpPr>
          <p:cNvPr id="7" name="מלבן מעוגל 6"/>
          <p:cNvSpPr/>
          <p:nvPr/>
        </p:nvSpPr>
        <p:spPr>
          <a:xfrm>
            <a:off x="7558586" y="3813364"/>
            <a:ext cx="2988860" cy="1050878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1"/>
                </a:solidFill>
              </a:rPr>
              <a:t>حَيَوان</a:t>
            </a:r>
            <a:endParaRPr lang="he-IL" sz="4000" b="1" dirty="0">
              <a:solidFill>
                <a:schemeClr val="tx1"/>
              </a:solidFill>
            </a:endParaRPr>
          </a:p>
        </p:txBody>
      </p:sp>
      <p:sp>
        <p:nvSpPr>
          <p:cNvPr id="8" name="מלבן מעוגל 7"/>
          <p:cNvSpPr/>
          <p:nvPr/>
        </p:nvSpPr>
        <p:spPr>
          <a:xfrm>
            <a:off x="1885666" y="1487606"/>
            <a:ext cx="2988860" cy="105087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5400" b="1" dirty="0" smtClean="0"/>
              <a:t>جلود</a:t>
            </a:r>
            <a:endParaRPr lang="he-IL" sz="5400" b="1" dirty="0"/>
          </a:p>
        </p:txBody>
      </p:sp>
      <p:sp>
        <p:nvSpPr>
          <p:cNvPr id="9" name="מלבן מעוגל 8"/>
          <p:cNvSpPr/>
          <p:nvPr/>
        </p:nvSpPr>
        <p:spPr>
          <a:xfrm>
            <a:off x="1885666" y="2648116"/>
            <a:ext cx="2988860" cy="105087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ar-JO" sz="5400" b="1" dirty="0" smtClean="0">
                <a:solidFill>
                  <a:prstClr val="white"/>
                </a:solidFill>
              </a:rPr>
              <a:t>حَيَوانات</a:t>
            </a:r>
            <a:endParaRPr lang="he-IL" sz="5400" b="1" dirty="0">
              <a:solidFill>
                <a:prstClr val="white"/>
              </a:solidFill>
            </a:endParaRPr>
          </a:p>
        </p:txBody>
      </p:sp>
      <p:sp>
        <p:nvSpPr>
          <p:cNvPr id="10" name="מלבן מעוגל 9"/>
          <p:cNvSpPr/>
          <p:nvPr/>
        </p:nvSpPr>
        <p:spPr>
          <a:xfrm>
            <a:off x="1885666" y="3813364"/>
            <a:ext cx="2988860" cy="105087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ar-JO" sz="5400" b="1" dirty="0" smtClean="0">
                <a:solidFill>
                  <a:prstClr val="white"/>
                </a:solidFill>
              </a:rPr>
              <a:t>بيوت</a:t>
            </a:r>
            <a:endParaRPr lang="he-IL" sz="5400" b="1" dirty="0">
              <a:solidFill>
                <a:prstClr val="white"/>
              </a:solidFill>
            </a:endParaRPr>
          </a:p>
        </p:txBody>
      </p:sp>
      <p:sp>
        <p:nvSpPr>
          <p:cNvPr id="11" name="מלבן מעוגל 10"/>
          <p:cNvSpPr/>
          <p:nvPr/>
        </p:nvSpPr>
        <p:spPr>
          <a:xfrm>
            <a:off x="1885666" y="4976243"/>
            <a:ext cx="2988860" cy="105087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ar-JO" sz="5400" b="1" dirty="0" smtClean="0">
                <a:solidFill>
                  <a:prstClr val="white"/>
                </a:solidFill>
              </a:rPr>
              <a:t>خيام</a:t>
            </a:r>
            <a:endParaRPr lang="he-IL" sz="54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62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اقرأ الأسئلة وأجب في دفترك 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ar-JO" b="1" dirty="0" smtClean="0"/>
              <a:t>لماذا يبني الناس البيوت؟</a:t>
            </a:r>
          </a:p>
          <a:p>
            <a:pPr marL="514350" indent="-514350">
              <a:buFont typeface="+mj-lt"/>
              <a:buAutoNum type="arabicPeriod"/>
            </a:pPr>
            <a:r>
              <a:rPr lang="ar-JO" b="1" dirty="0"/>
              <a:t>هل </a:t>
            </a:r>
            <a:r>
              <a:rPr lang="ar-JO" b="1" dirty="0" smtClean="0"/>
              <a:t>أعجبك النص </a:t>
            </a:r>
            <a:r>
              <a:rPr lang="ar-JO" b="1" dirty="0"/>
              <a:t>؟ ولماذا ؟</a:t>
            </a:r>
          </a:p>
          <a:p>
            <a:pPr marL="0" indent="0">
              <a:buNone/>
            </a:pPr>
            <a:endParaRPr lang="ar-JO" b="1" dirty="0" smtClean="0"/>
          </a:p>
          <a:p>
            <a:pPr marL="514350" indent="-514350">
              <a:buFont typeface="+mj-lt"/>
              <a:buAutoNum type="arabicPeriod"/>
            </a:pPr>
            <a:endParaRPr lang="he-IL" b="1" dirty="0"/>
          </a:p>
        </p:txBody>
      </p:sp>
    </p:spTree>
    <p:extLst>
      <p:ext uri="{BB962C8B-B14F-4D97-AF65-F5344CB8AC3E}">
        <p14:creationId xmlns:p14="http://schemas.microsoft.com/office/powerpoint/2010/main" val="339060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283334"/>
            <a:ext cx="9088192" cy="641750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JO" dirty="0" smtClean="0"/>
              <a:t> </a:t>
            </a:r>
          </a:p>
          <a:p>
            <a:endParaRPr lang="ar-JO" sz="5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ar-JO" sz="54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כותרת משנה 1"/>
          <p:cNvSpPr txBox="1">
            <a:spLocks/>
          </p:cNvSpPr>
          <p:nvPr/>
        </p:nvSpPr>
        <p:spPr>
          <a:xfrm>
            <a:off x="1851819" y="1319213"/>
            <a:ext cx="8488362" cy="4248150"/>
          </a:xfrm>
          <a:prstGeom prst="rect">
            <a:avLst/>
          </a:prstGeom>
        </p:spPr>
        <p:txBody>
          <a:bodyPr vert="horz" lIns="91440" tIns="45720" rIns="91440" bIns="45720" rtlCol="1">
            <a:normAutofit lnSpcReduction="10000"/>
          </a:bodyPr>
          <a:lstStyle>
            <a:lvl1pPr marL="0" indent="0" algn="ct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altLang="he-IL" sz="4400" b="1" dirty="0" smtClean="0">
                <a:solidFill>
                  <a:srgbClr val="0D0D0D"/>
                </a:solidFill>
                <a:ea typeface="Majalla UI"/>
              </a:rPr>
              <a:t>في الْمَناطِقِ الْحارَّةِ جِدّاً وَالْجافَّةِ، لأَنَّ الطّينَ لا يَسْمَحُ لِلْحَرارَةِ بِالدُّخولِ إلى الْبَيْتِ</a:t>
            </a:r>
            <a:r>
              <a:rPr lang="he-IL" altLang="he-IL" sz="4400" b="1" dirty="0" smtClean="0">
                <a:solidFill>
                  <a:srgbClr val="0D0D0D"/>
                </a:solidFill>
              </a:rPr>
              <a:t>.</a:t>
            </a:r>
            <a:endParaRPr lang="en-US" altLang="he-IL" sz="4400" b="1" dirty="0" smtClean="0">
              <a:solidFill>
                <a:srgbClr val="0D0D0D"/>
              </a:solidFill>
              <a:cs typeface="Aharoni" panose="02010803020104030203" pitchFamily="2" charset="-79"/>
            </a:endParaRPr>
          </a:p>
          <a:p>
            <a:r>
              <a:rPr lang="ar-SA" altLang="he-IL" sz="4400" b="1" dirty="0" smtClean="0">
                <a:solidFill>
                  <a:srgbClr val="0D0D0D"/>
                </a:solidFill>
                <a:ea typeface="Majalla UI"/>
              </a:rPr>
              <a:t>وَهُناكَ أُناسٌ يَسْكُنونَ الْخِيامَ</a:t>
            </a:r>
            <a:r>
              <a:rPr lang="he-IL" altLang="he-IL" sz="4400" b="1" dirty="0" smtClean="0">
                <a:solidFill>
                  <a:srgbClr val="0D0D0D"/>
                </a:solidFill>
              </a:rPr>
              <a:t>. </a:t>
            </a:r>
            <a:r>
              <a:rPr lang="ar-SA" altLang="he-IL" sz="4400" b="1" dirty="0" smtClean="0">
                <a:solidFill>
                  <a:srgbClr val="FF0000"/>
                </a:solidFill>
                <a:ea typeface="Majalla UI"/>
              </a:rPr>
              <a:t>الخيمة</a:t>
            </a:r>
            <a:r>
              <a:rPr lang="ar-SA" altLang="he-IL" sz="4400" b="1" dirty="0" smtClean="0">
                <a:solidFill>
                  <a:srgbClr val="0D0D0D"/>
                </a:solidFill>
                <a:ea typeface="Majalla UI"/>
              </a:rPr>
              <a:t> هِيَ بَيْتٌ مَصْنوعٌ مِنْ جُلودِ وَصوفِ الْحَيَواناتِ وَمِنَ </a:t>
            </a:r>
            <a:r>
              <a:rPr lang="he-IL" altLang="he-IL" sz="4400" b="1" dirty="0" smtClean="0">
                <a:solidFill>
                  <a:srgbClr val="0D0D0D"/>
                </a:solidFill>
              </a:rPr>
              <a:t/>
            </a:r>
            <a:br>
              <a:rPr lang="he-IL" altLang="he-IL" sz="4400" b="1" dirty="0" smtClean="0">
                <a:solidFill>
                  <a:srgbClr val="0D0D0D"/>
                </a:solidFill>
              </a:rPr>
            </a:br>
            <a:r>
              <a:rPr lang="ar-SA" altLang="he-IL" sz="4400" b="1" dirty="0" smtClean="0">
                <a:solidFill>
                  <a:srgbClr val="0D0D0D"/>
                </a:solidFill>
                <a:ea typeface="Majalla UI"/>
              </a:rPr>
              <a:t>الْقُماشِ وَالْبلاسْتيك أَيْضًا</a:t>
            </a:r>
            <a:r>
              <a:rPr lang="he-IL" altLang="he-IL" sz="4400" b="1" dirty="0" smtClean="0"/>
              <a:t>.</a:t>
            </a:r>
          </a:p>
          <a:p>
            <a:r>
              <a:rPr lang="ar-SA" sz="4400" b="1" dirty="0">
                <a:latin typeface="Simplified Arabic" pitchFamily="18" charset="-78"/>
                <a:cs typeface="Simplified Arabic" pitchFamily="18" charset="-78"/>
              </a:rPr>
              <a:t>فَيَبْنونَ بُيوتَهُمْ مِنَ الْجَليدِ وَالثَّلْجِ. يُسَمّى </a:t>
            </a:r>
            <a:r>
              <a:rPr lang="ar-SA" sz="4400" b="1" u="sng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بَيْتُ</a:t>
            </a:r>
            <a:r>
              <a:rPr lang="ar-JO" sz="4400" b="1" u="sng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4400" b="1" u="sng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الأسْكيمو "</a:t>
            </a:r>
            <a:r>
              <a:rPr lang="ar-SA" sz="4400" b="1" u="sng" dirty="0" err="1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إيجْلو</a:t>
            </a:r>
            <a:r>
              <a:rPr lang="ar-SA" sz="4400" b="1" u="sng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".</a:t>
            </a:r>
            <a:endParaRPr lang="ar-SA" sz="4400" b="1" u="sng" dirty="0">
              <a:solidFill>
                <a:srgbClr val="FF0000"/>
              </a:solidFill>
              <a:latin typeface="Arial" pitchFamily="34" charset="0"/>
            </a:endParaRPr>
          </a:p>
          <a:p>
            <a:endParaRPr lang="en-US" altLang="he-IL" sz="4400" b="1" dirty="0" smtClean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223752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اقرأ الكلمات الجديدة 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ar-JO" sz="44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ar-JO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ar-JO" b="1" dirty="0" smtClean="0"/>
          </a:p>
          <a:p>
            <a:pPr marL="0" indent="0" algn="ctr">
              <a:buNone/>
            </a:pPr>
            <a:endParaRPr lang="ar-JO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he-IL" dirty="0"/>
          </a:p>
        </p:txBody>
      </p:sp>
      <p:sp>
        <p:nvSpPr>
          <p:cNvPr id="4" name="מלבן 3"/>
          <p:cNvSpPr/>
          <p:nvPr/>
        </p:nvSpPr>
        <p:spPr>
          <a:xfrm>
            <a:off x="2513376" y="1938878"/>
            <a:ext cx="5032148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6600" b="1" dirty="0">
                <a:solidFill>
                  <a:prstClr val="black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16600" b="1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الْبُيوت</a:t>
            </a:r>
            <a:r>
              <a:rPr lang="ar-SA" sz="16600" b="1" dirty="0">
                <a:solidFill>
                  <a:prstClr val="black"/>
                </a:solidFill>
                <a:latin typeface="Simplified Arabic" pitchFamily="18" charset="-78"/>
                <a:cs typeface="Simplified Arabic" pitchFamily="18" charset="-78"/>
              </a:rPr>
              <a:t>َ</a:t>
            </a:r>
            <a:r>
              <a:rPr lang="ar-SA" sz="6600" b="1" dirty="0">
                <a:solidFill>
                  <a:prstClr val="black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endParaRPr lang="he-IL" sz="4400" dirty="0"/>
          </a:p>
        </p:txBody>
      </p:sp>
    </p:spTree>
    <p:extLst>
      <p:ext uri="{BB962C8B-B14F-4D97-AF65-F5344CB8AC3E}">
        <p14:creationId xmlns:p14="http://schemas.microsoft.com/office/powerpoint/2010/main" val="414971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8200" y="466725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ar-SA" sz="9600" b="1" dirty="0"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115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الْبُيوت</a:t>
            </a:r>
            <a:r>
              <a:rPr lang="ar-SA" sz="9600" b="1" dirty="0" smtClean="0">
                <a:latin typeface="Simplified Arabic" pitchFamily="18" charset="-78"/>
                <a:cs typeface="Simplified Arabic" pitchFamily="18" charset="-78"/>
              </a:rPr>
              <a:t> </a:t>
            </a:r>
            <a:endParaRPr lang="he-IL" sz="13800" dirty="0"/>
          </a:p>
        </p:txBody>
      </p:sp>
      <p:pic>
        <p:nvPicPr>
          <p:cNvPr id="6" name="Picture 4" descr="http://farm3.static.flickr.com/2182/2536712575_0ab3c9472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720" y="3154859"/>
            <a:ext cx="2815955" cy="180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http://www.faqs.org/photo-dict/photofiles/list/1481/1999mud_hous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5220" y="3155324"/>
            <a:ext cx="3114708" cy="180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http://awamrgulf.com/vb/imgcache/2/116alsh3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335" y="3154859"/>
            <a:ext cx="2472630" cy="1764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תמונה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220" y="638627"/>
            <a:ext cx="2799082" cy="2104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623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اقرأ الكلمات الجديدة 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ar-JO" b="1" u="sng" dirty="0" smtClean="0">
              <a:solidFill>
                <a:srgbClr val="FF00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0" indent="0" algn="ctr">
              <a:buNone/>
            </a:pPr>
            <a:r>
              <a:rPr lang="ar-SA" sz="80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الْبُيوت</a:t>
            </a:r>
            <a:r>
              <a:rPr lang="ar-SA" sz="8000" b="1" dirty="0" smtClean="0">
                <a:latin typeface="Simplified Arabic" pitchFamily="18" charset="-78"/>
                <a:cs typeface="Simplified Arabic" pitchFamily="18" charset="-78"/>
              </a:rPr>
              <a:t>َ</a:t>
            </a:r>
            <a:endParaRPr lang="ar-JO" sz="80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ar-SA" sz="8000" b="1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الْحَيَواناتِ</a:t>
            </a:r>
            <a:endParaRPr lang="ar-JO" sz="8000" b="1" dirty="0" smtClean="0"/>
          </a:p>
          <a:p>
            <a:pPr marL="0" indent="0" algn="ctr">
              <a:buNone/>
            </a:pPr>
            <a:endParaRPr lang="ar-JO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026280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655197" y="2470796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ar-SA" sz="13800" b="1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الْحَيَواناتِ</a:t>
            </a:r>
            <a:endParaRPr lang="he-IL" sz="13800" dirty="0"/>
          </a:p>
        </p:txBody>
      </p:sp>
      <p:pic>
        <p:nvPicPr>
          <p:cNvPr id="3" name="תמונה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08" y="1539494"/>
            <a:ext cx="2294589" cy="1847850"/>
          </a:xfrm>
          <a:prstGeom prst="rect">
            <a:avLst/>
          </a:prstGeom>
        </p:spPr>
      </p:pic>
      <p:pic>
        <p:nvPicPr>
          <p:cNvPr id="5" name="תמונה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08" y="3387344"/>
            <a:ext cx="2294589" cy="1718727"/>
          </a:xfrm>
          <a:prstGeom prst="rect">
            <a:avLst/>
          </a:prstGeom>
        </p:spPr>
      </p:pic>
      <p:pic>
        <p:nvPicPr>
          <p:cNvPr id="6" name="תמונה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197" y="1539494"/>
            <a:ext cx="2483473" cy="1862605"/>
          </a:xfrm>
          <a:prstGeom prst="rect">
            <a:avLst/>
          </a:prstGeom>
        </p:spPr>
      </p:pic>
      <p:pic>
        <p:nvPicPr>
          <p:cNvPr id="8" name="מציין מיקום תוכן 7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197" y="3399474"/>
            <a:ext cx="2483473" cy="1694466"/>
          </a:xfrm>
        </p:spPr>
      </p:pic>
    </p:spTree>
    <p:extLst>
      <p:ext uri="{BB962C8B-B14F-4D97-AF65-F5344CB8AC3E}">
        <p14:creationId xmlns:p14="http://schemas.microsoft.com/office/powerpoint/2010/main" val="76999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اقرأ الكلمات الجديدة 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ar-SA" sz="80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الْحَيَواناتِ</a:t>
            </a:r>
            <a:endParaRPr lang="ar-JO" sz="8000" b="1" dirty="0" smtClean="0">
              <a:solidFill>
                <a:srgbClr val="FF00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0" indent="0" algn="ctr">
              <a:buNone/>
            </a:pPr>
            <a:r>
              <a:rPr lang="ar-SA" sz="8000" b="1" dirty="0">
                <a:solidFill>
                  <a:srgbClr val="FF0000"/>
                </a:solidFill>
                <a:latin typeface="Perpetua" panose="02020502060401020303" pitchFamily="18" charset="0"/>
                <a:cs typeface="Times New Roman" pitchFamily="18" charset="0"/>
              </a:rPr>
              <a:t>بُيوتُ </a:t>
            </a:r>
            <a:r>
              <a:rPr lang="ar-SA" sz="8000" b="1" dirty="0" smtClean="0">
                <a:solidFill>
                  <a:srgbClr val="FF0000"/>
                </a:solidFill>
                <a:latin typeface="Perpetua" panose="02020502060401020303" pitchFamily="18" charset="0"/>
                <a:cs typeface="Times New Roman" pitchFamily="18" charset="0"/>
              </a:rPr>
              <a:t>الطّين</a:t>
            </a:r>
            <a:endParaRPr lang="ar-JO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ar-JO" b="1" dirty="0" smtClean="0"/>
          </a:p>
          <a:p>
            <a:pPr marL="0" indent="0" algn="ctr">
              <a:buNone/>
            </a:pPr>
            <a:endParaRPr lang="ar-JO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45908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233985" y="3387344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ar-SA" sz="9600" b="1" dirty="0">
                <a:solidFill>
                  <a:srgbClr val="FF0000"/>
                </a:solidFill>
                <a:latin typeface="Perpetua" panose="02020502060401020303" pitchFamily="18" charset="0"/>
              </a:rPr>
              <a:t>بُيوتُ الطّينِ</a:t>
            </a:r>
            <a:endParaRPr lang="he-IL" sz="9600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66" y="0"/>
            <a:ext cx="4202655" cy="4050125"/>
          </a:xfrm>
        </p:spPr>
      </p:pic>
    </p:spTree>
    <p:extLst>
      <p:ext uri="{BB962C8B-B14F-4D97-AF65-F5344CB8AC3E}">
        <p14:creationId xmlns:p14="http://schemas.microsoft.com/office/powerpoint/2010/main" val="12346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3770</TotalTime>
  <Words>212</Words>
  <Application>Microsoft Office PowerPoint</Application>
  <PresentationFormat>מסך רחב</PresentationFormat>
  <Paragraphs>94</Paragraphs>
  <Slides>24</Slides>
  <Notes>0</Notes>
  <HiddenSlides>0</HiddenSlides>
  <MMClips>2</MMClips>
  <ScaleCrop>false</ScaleCrop>
  <HeadingPairs>
    <vt:vector size="6" baseType="variant">
      <vt:variant>
        <vt:lpstr>גופנים בשימוש</vt:lpstr>
      </vt:variant>
      <vt:variant>
        <vt:i4>10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24</vt:i4>
      </vt:variant>
    </vt:vector>
  </HeadingPairs>
  <TitlesOfParts>
    <vt:vector size="35" baseType="lpstr">
      <vt:lpstr>Aharoni</vt:lpstr>
      <vt:lpstr>Arabic Typesetting</vt:lpstr>
      <vt:lpstr>Arial</vt:lpstr>
      <vt:lpstr>Calibri</vt:lpstr>
      <vt:lpstr>Calibri Light</vt:lpstr>
      <vt:lpstr>Majalla UI</vt:lpstr>
      <vt:lpstr>Perpetua</vt:lpstr>
      <vt:lpstr>Simplified Arabic</vt:lpstr>
      <vt:lpstr>Times New Roman</vt:lpstr>
      <vt:lpstr>Wingdings</vt:lpstr>
      <vt:lpstr>ערכת נושא Office</vt:lpstr>
      <vt:lpstr>مدرسة البيان الابتدائية السيد </vt:lpstr>
      <vt:lpstr>מצגת של PowerPoint‏</vt:lpstr>
      <vt:lpstr>מצגת של PowerPoint‏</vt:lpstr>
      <vt:lpstr>اقرأ الكلمات الجديدة </vt:lpstr>
      <vt:lpstr> الْبُيوت </vt:lpstr>
      <vt:lpstr>اقرأ الكلمات الجديدة </vt:lpstr>
      <vt:lpstr>الْحَيَواناتِ</vt:lpstr>
      <vt:lpstr>اقرأ الكلمات الجديدة </vt:lpstr>
      <vt:lpstr>بُيوتُ الطّينِ</vt:lpstr>
      <vt:lpstr>اقرأ الكلمات الجديدة </vt:lpstr>
      <vt:lpstr> الخيمة </vt:lpstr>
      <vt:lpstr>  </vt:lpstr>
      <vt:lpstr>اقرأ الكلمات الجديدة </vt:lpstr>
      <vt:lpstr>מצגת של PowerPoint‏</vt:lpstr>
      <vt:lpstr>بَيْتُ الأسْكيمو "إيجْلو". 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مد خط بين المفرد والجمع </vt:lpstr>
      <vt:lpstr>اقرأ الأسئلة وأجب في دفترك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walaa abujaber</dc:creator>
  <cp:lastModifiedBy>walaa abujaber</cp:lastModifiedBy>
  <cp:revision>45</cp:revision>
  <dcterms:created xsi:type="dcterms:W3CDTF">2017-04-24T17:59:30Z</dcterms:created>
  <dcterms:modified xsi:type="dcterms:W3CDTF">2020-09-23T21:02:18Z</dcterms:modified>
</cp:coreProperties>
</file>